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9" r:id="rId2"/>
    <p:sldId id="256" r:id="rId3"/>
    <p:sldId id="265" r:id="rId4"/>
    <p:sldId id="266" r:id="rId5"/>
    <p:sldId id="268" r:id="rId6"/>
    <p:sldId id="267"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autoAdjust="0"/>
    <p:restoredTop sz="79374" autoAdjust="0"/>
  </p:normalViewPr>
  <p:slideViewPr>
    <p:cSldViewPr snapToGrid="0">
      <p:cViewPr varScale="1">
        <p:scale>
          <a:sx n="54" d="100"/>
          <a:sy n="54" d="100"/>
        </p:scale>
        <p:origin x="109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F71A01-5DD8-437E-B32E-40BC16469426}" type="datetimeFigureOut">
              <a:rPr lang="en-US" smtClean="0"/>
              <a:t>26-Feb-19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EEF23-F16F-413E-BF3C-CB7AF8FDF63A}" type="slidenum">
              <a:rPr lang="en-US" smtClean="0"/>
              <a:t>‹#›</a:t>
            </a:fld>
            <a:endParaRPr lang="en-US"/>
          </a:p>
        </p:txBody>
      </p:sp>
    </p:spTree>
    <p:extLst>
      <p:ext uri="{BB962C8B-B14F-4D97-AF65-F5344CB8AC3E}">
        <p14:creationId xmlns:p14="http://schemas.microsoft.com/office/powerpoint/2010/main" val="1352549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1</a:t>
            </a:fld>
            <a:endParaRPr lang="en-US"/>
          </a:p>
        </p:txBody>
      </p:sp>
    </p:spTree>
    <p:extLst>
      <p:ext uri="{BB962C8B-B14F-4D97-AF65-F5344CB8AC3E}">
        <p14:creationId xmlns:p14="http://schemas.microsoft.com/office/powerpoint/2010/main" val="3575363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Communication </a:t>
            </a:r>
            <a:r>
              <a:rPr lang="en-US" baseline="0" dirty="0"/>
              <a:t>of people via email is made possible by the servers of both the sender and the recipient. The simple mail transfer protocol helps in  capturing and determining the correct address of the recipient for any message sent through email. This enables that confusion is not created by emails ending up in wrong email addresses. The email client can be either a website or an application of the email installed and running on the computer</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2</a:t>
            </a:fld>
            <a:endParaRPr lang="en-US"/>
          </a:p>
        </p:txBody>
      </p:sp>
    </p:spTree>
    <p:extLst>
      <p:ext uri="{BB962C8B-B14F-4D97-AF65-F5344CB8AC3E}">
        <p14:creationId xmlns:p14="http://schemas.microsoft.com/office/powerpoint/2010/main" val="29374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with, the internet mail access protocol is utilized while receiving an email. In this case, the emails are present in the server as well as cannot be downloaded to the user’s mail box and deleted from the server (</a:t>
            </a:r>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a:t>
            </a:r>
            <a:r>
              <a:rPr lang="en-US" dirty="0"/>
              <a:t>).</a:t>
            </a:r>
            <a:r>
              <a:rPr lang="en-US" baseline="0" dirty="0"/>
              <a:t> The post office protocol is employed for incoming emails. The main deviation with the two protocols is that POP downloads the entire email into the local computer as well as deletes data on the server once it is downloaded. Lastly, the simple mail transfer is used to send emails.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3</a:t>
            </a:fld>
            <a:endParaRPr lang="en-US"/>
          </a:p>
        </p:txBody>
      </p:sp>
    </p:spTree>
    <p:extLst>
      <p:ext uri="{BB962C8B-B14F-4D97-AF65-F5344CB8AC3E}">
        <p14:creationId xmlns:p14="http://schemas.microsoft.com/office/powerpoint/2010/main" val="11855796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Email communications begins with the composition of a message which is done by the sender using an email application or on the web version of the mail client. The main composition is simply writing the message and the sender may include attachments to go together with the message types. When the sender finishes with the composition, he or she sends the message. At that moment, the message is uploaded to the machine that handles the whole email communication from the sender to the receiver, also known as the simple mail transfer protocol server (</a:t>
            </a:r>
            <a:r>
              <a:rPr lang="en-US" baseline="0" dirty="0" err="1"/>
              <a:t>Interserver</a:t>
            </a:r>
            <a:r>
              <a:rPr lang="en-US" baseline="0" dirty="0"/>
              <a:t>, 2018). This server screens and tries to locate the sever of the receiving email address so as o complete the transfer of the message from the sender to the recipient.</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4</a:t>
            </a:fld>
            <a:endParaRPr lang="en-US"/>
          </a:p>
        </p:txBody>
      </p:sp>
    </p:spTree>
    <p:extLst>
      <p:ext uri="{BB962C8B-B14F-4D97-AF65-F5344CB8AC3E}">
        <p14:creationId xmlns:p14="http://schemas.microsoft.com/office/powerpoint/2010/main" val="2316704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graphic depiction indicates the</a:t>
            </a:r>
            <a:r>
              <a:rPr lang="en-US" baseline="0" dirty="0"/>
              <a:t> way email works from the sender to the receiver. In particular, the diagram explains the path that email takes from one’s computer to the intended recipient </a:t>
            </a:r>
            <a:r>
              <a:rPr lang="en-US" dirty="0"/>
              <a:t>(</a:t>
            </a:r>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a:t>
            </a:r>
            <a:r>
              <a:rPr lang="en-US" dirty="0"/>
              <a:t>)</a:t>
            </a:r>
            <a:r>
              <a:rPr lang="en-US" baseline="0" dirty="0"/>
              <a:t>. It is important to comprehend that there exist many logical machines in the email delivery process.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5</a:t>
            </a:fld>
            <a:endParaRPr lang="en-US"/>
          </a:p>
        </p:txBody>
      </p:sp>
    </p:spTree>
    <p:extLst>
      <p:ext uri="{BB962C8B-B14F-4D97-AF65-F5344CB8AC3E}">
        <p14:creationId xmlns:p14="http://schemas.microsoft.com/office/powerpoint/2010/main" val="379902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Forensic email investigators attempt</a:t>
            </a:r>
            <a:r>
              <a:rPr lang="en-US" baseline="0" dirty="0"/>
              <a:t> to uncover substantial information through email. It is important to note that email store many information including attachments and messages shared between the author and the recipient (</a:t>
            </a:r>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2015</a:t>
            </a:r>
            <a:r>
              <a:rPr lang="en-US" baseline="0" dirty="0"/>
              <a:t>). Some of the information uncovered include IP address of the sender’s internet provider, message ID, as well as deleted files. </a:t>
            </a:r>
          </a:p>
        </p:txBody>
      </p:sp>
      <p:sp>
        <p:nvSpPr>
          <p:cNvPr id="4" name="Slide Number Placeholder 3"/>
          <p:cNvSpPr>
            <a:spLocks noGrp="1"/>
          </p:cNvSpPr>
          <p:nvPr>
            <p:ph type="sldNum" sz="quarter" idx="10"/>
          </p:nvPr>
        </p:nvSpPr>
        <p:spPr/>
        <p:txBody>
          <a:bodyPr/>
          <a:lstStyle/>
          <a:p>
            <a:fld id="{325EEF23-F16F-413E-BF3C-CB7AF8FDF63A}" type="slidenum">
              <a:rPr lang="en-US" smtClean="0"/>
              <a:t>6</a:t>
            </a:fld>
            <a:endParaRPr lang="en-US"/>
          </a:p>
        </p:txBody>
      </p:sp>
    </p:spTree>
    <p:extLst>
      <p:ext uri="{BB962C8B-B14F-4D97-AF65-F5344CB8AC3E}">
        <p14:creationId xmlns:p14="http://schemas.microsoft.com/office/powerpoint/2010/main" val="1243011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with, forensic email investigators can recover deleted files.</a:t>
            </a:r>
            <a:r>
              <a:rPr lang="en-US" baseline="0" dirty="0"/>
              <a:t> The reason is that most deleted files are located somewhere on the hard drive. Therefore, using programmed computer forensic software, a trained forensic investigator uncovers these deleted files as well as identify the content of the deleted files (</a:t>
            </a:r>
            <a:r>
              <a:rPr lang="en-US" dirty="0" err="1">
                <a:solidFill>
                  <a:srgbClr val="222222"/>
                </a:solidFill>
                <a:latin typeface="Arial" panose="020B0604020202020204" pitchFamily="34" charset="0"/>
              </a:rPr>
              <a:t>Helfand</a:t>
            </a:r>
            <a:r>
              <a:rPr lang="en-US" dirty="0">
                <a:solidFill>
                  <a:srgbClr val="222222"/>
                </a:solidFill>
                <a:latin typeface="Arial" panose="020B0604020202020204" pitchFamily="34" charset="0"/>
              </a:rPr>
              <a:t>, 2016</a:t>
            </a:r>
            <a:r>
              <a:rPr lang="en-US" baseline="0" dirty="0"/>
              <a:t>). On the same note, one can uncover internet history as well as emails. Forensic email investigators unearth internet search history as well as previously sent and received emails. Additionally, they assist in other areas of an investigation such as creating synergy.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7</a:t>
            </a:fld>
            <a:endParaRPr lang="en-US"/>
          </a:p>
        </p:txBody>
      </p:sp>
    </p:spTree>
    <p:extLst>
      <p:ext uri="{BB962C8B-B14F-4D97-AF65-F5344CB8AC3E}">
        <p14:creationId xmlns:p14="http://schemas.microsoft.com/office/powerpoint/2010/main" val="1386013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note that forensic email investigators work with forensic accountants to provide specific keywords to search for a hard drive and this saves time as well as efforts. In this case, they can reveal clues that forensic accountants</a:t>
            </a:r>
            <a:r>
              <a:rPr lang="en-US" baseline="0" dirty="0"/>
              <a:t> can employ to further investigation (</a:t>
            </a:r>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2015</a:t>
            </a:r>
            <a:r>
              <a:rPr lang="en-US" baseline="0" dirty="0"/>
              <a:t>).  For instance, in case a financial statement fraud is committed, there might be emails that explain the way the perpetrators planned on committing the fraud. Therefore, the aforementioned synergic correlation is important to solve various  types of fraud.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8</a:t>
            </a:fld>
            <a:endParaRPr lang="en-US"/>
          </a:p>
        </p:txBody>
      </p:sp>
    </p:spTree>
    <p:extLst>
      <p:ext uri="{BB962C8B-B14F-4D97-AF65-F5344CB8AC3E}">
        <p14:creationId xmlns:p14="http://schemas.microsoft.com/office/powerpoint/2010/main" val="2299803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Overall, forensic email investigators are important aspects in determining fraud</a:t>
            </a:r>
            <a:r>
              <a:rPr lang="en-US" baseline="0" dirty="0"/>
              <a:t> in a particular organization. These individuals play a role in uncovering vital information that show the way the perpetrators organized for a fraud committed. They recover deleted files as well as uncover internet history and emails that give substantial data about a fraud committed. </a:t>
            </a:r>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9</a:t>
            </a:fld>
            <a:endParaRPr lang="en-US"/>
          </a:p>
        </p:txBody>
      </p:sp>
    </p:spTree>
    <p:extLst>
      <p:ext uri="{BB962C8B-B14F-4D97-AF65-F5344CB8AC3E}">
        <p14:creationId xmlns:p14="http://schemas.microsoft.com/office/powerpoint/2010/main" val="430805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5EEF23-F16F-413E-BF3C-CB7AF8FDF63A}" type="slidenum">
              <a:rPr lang="en-US" smtClean="0"/>
              <a:t>10</a:t>
            </a:fld>
            <a:endParaRPr lang="en-US"/>
          </a:p>
        </p:txBody>
      </p:sp>
    </p:spTree>
    <p:extLst>
      <p:ext uri="{BB962C8B-B14F-4D97-AF65-F5344CB8AC3E}">
        <p14:creationId xmlns:p14="http://schemas.microsoft.com/office/powerpoint/2010/main" val="422523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E74435B-15C9-40B7-9553-BA58B89F2635}" type="datetimeFigureOut">
              <a:rPr lang="en-US" smtClean="0"/>
              <a:t>26-Feb-19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73850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26-Feb-19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586538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74435B-15C9-40B7-9553-BA58B89F2635}" type="datetimeFigureOut">
              <a:rPr lang="en-US" smtClean="0"/>
              <a:t>26-Feb-19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424844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E74435B-15C9-40B7-9553-BA58B89F2635}" type="datetimeFigureOut">
              <a:rPr lang="en-US" smtClean="0"/>
              <a:t>26-Feb-19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409950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74435B-15C9-40B7-9553-BA58B89F2635}" type="datetimeFigureOut">
              <a:rPr lang="en-US" smtClean="0"/>
              <a:t>26-Feb-19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177066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74435B-15C9-40B7-9553-BA58B89F2635}" type="datetimeFigureOut">
              <a:rPr lang="en-US" smtClean="0"/>
              <a:t>26-Feb-19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4049902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74435B-15C9-40B7-9553-BA58B89F2635}" type="datetimeFigureOut">
              <a:rPr lang="en-US" smtClean="0"/>
              <a:t>26-Feb-19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244710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74435B-15C9-40B7-9553-BA58B89F2635}" type="datetimeFigureOut">
              <a:rPr lang="en-US" smtClean="0"/>
              <a:t>26-Feb-19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197271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74435B-15C9-40B7-9553-BA58B89F2635}" type="datetimeFigureOut">
              <a:rPr lang="en-US" smtClean="0"/>
              <a:t>26-Feb-19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712357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26-Feb-19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245259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74435B-15C9-40B7-9553-BA58B89F2635}" type="datetimeFigureOut">
              <a:rPr lang="en-US" smtClean="0"/>
              <a:t>26-Feb-19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B92F2B-DD19-4D25-A6F2-57142108B434}" type="slidenum">
              <a:rPr lang="en-US" smtClean="0"/>
              <a:t>‹#›</a:t>
            </a:fld>
            <a:endParaRPr lang="en-US"/>
          </a:p>
        </p:txBody>
      </p:sp>
    </p:spTree>
    <p:extLst>
      <p:ext uri="{BB962C8B-B14F-4D97-AF65-F5344CB8AC3E}">
        <p14:creationId xmlns:p14="http://schemas.microsoft.com/office/powerpoint/2010/main" val="816289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4435B-15C9-40B7-9553-BA58B89F2635}" type="datetimeFigureOut">
              <a:rPr lang="en-US" smtClean="0"/>
              <a:t>26-Feb-19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B92F2B-DD19-4D25-A6F2-57142108B434}" type="slidenum">
              <a:rPr lang="en-US" smtClean="0"/>
              <a:t>‹#›</a:t>
            </a:fld>
            <a:endParaRPr lang="en-US"/>
          </a:p>
        </p:txBody>
      </p:sp>
    </p:spTree>
    <p:extLst>
      <p:ext uri="{BB962C8B-B14F-4D97-AF65-F5344CB8AC3E}">
        <p14:creationId xmlns:p14="http://schemas.microsoft.com/office/powerpoint/2010/main" val="10896819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www.bbcpa.com/computer-forensics-an-important-tool-for-uncovering-frau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904557"/>
          </a:xfrm>
        </p:spPr>
        <p:txBody>
          <a:bodyPr>
            <a:normAutofit fontScale="90000"/>
          </a:bodyPr>
          <a:lstStyle/>
          <a:p>
            <a:r>
              <a:rPr lang="en-US" dirty="0"/>
              <a:t>Forensic Investigation </a:t>
            </a:r>
          </a:p>
        </p:txBody>
      </p:sp>
      <p:sp>
        <p:nvSpPr>
          <p:cNvPr id="3" name="Subtitle 2"/>
          <p:cNvSpPr>
            <a:spLocks noGrp="1"/>
          </p:cNvSpPr>
          <p:nvPr>
            <p:ph type="subTitle" idx="1"/>
          </p:nvPr>
        </p:nvSpPr>
        <p:spPr>
          <a:xfrm>
            <a:off x="1524000" y="1874520"/>
            <a:ext cx="9144000" cy="3383280"/>
          </a:xfrm>
        </p:spPr>
        <p:txBody>
          <a:bodyPr>
            <a:noAutofit/>
          </a:bodyPr>
          <a:lstStyle/>
          <a:p>
            <a:r>
              <a:rPr lang="en-US" sz="6000" dirty="0">
                <a:latin typeface="+mj-lt"/>
              </a:rPr>
              <a:t>Name</a:t>
            </a:r>
          </a:p>
          <a:p>
            <a:r>
              <a:rPr lang="en-US" sz="6000" dirty="0">
                <a:latin typeface="+mj-lt"/>
              </a:rPr>
              <a:t>Institutional Affiliation </a:t>
            </a:r>
          </a:p>
        </p:txBody>
      </p:sp>
    </p:spTree>
    <p:extLst>
      <p:ext uri="{BB962C8B-B14F-4D97-AF65-F5344CB8AC3E}">
        <p14:creationId xmlns:p14="http://schemas.microsoft.com/office/powerpoint/2010/main" val="59718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29883"/>
            <a:ext cx="9144000" cy="1194117"/>
          </a:xfrm>
        </p:spPr>
        <p:txBody>
          <a:bodyPr/>
          <a:lstStyle/>
          <a:p>
            <a:r>
              <a:rPr lang="en-US" dirty="0"/>
              <a:t>Introduction </a:t>
            </a:r>
          </a:p>
        </p:txBody>
      </p:sp>
      <p:sp>
        <p:nvSpPr>
          <p:cNvPr id="3" name="Subtitle 2"/>
          <p:cNvSpPr>
            <a:spLocks noGrp="1"/>
          </p:cNvSpPr>
          <p:nvPr>
            <p:ph type="subTitle" idx="1"/>
          </p:nvPr>
        </p:nvSpPr>
        <p:spPr>
          <a:xfrm>
            <a:off x="1524000" y="1691640"/>
            <a:ext cx="9144000" cy="3566160"/>
          </a:xfrm>
        </p:spPr>
        <p:txBody>
          <a:bodyPr>
            <a:normAutofit/>
          </a:bodyPr>
          <a:lstStyle/>
          <a:p>
            <a:pPr marL="342900" indent="-342900" algn="l">
              <a:buFont typeface="Arial" panose="020B0604020202020204" pitchFamily="34" charset="0"/>
              <a:buChar char="•"/>
            </a:pPr>
            <a:r>
              <a:rPr lang="en-US" dirty="0"/>
              <a:t>Email stands for electronic mail</a:t>
            </a:r>
          </a:p>
          <a:p>
            <a:pPr marL="342900" indent="-342900" algn="l">
              <a:buFont typeface="Arial" panose="020B0604020202020204" pitchFamily="34" charset="0"/>
              <a:buChar char="•"/>
            </a:pPr>
            <a:r>
              <a:rPr lang="en-US" dirty="0"/>
              <a:t>Email clients allow individuals create and interact with emails from each computer users</a:t>
            </a:r>
          </a:p>
          <a:p>
            <a:pPr marL="342900" indent="-342900" algn="l">
              <a:buFont typeface="Arial" panose="020B0604020202020204" pitchFamily="34" charset="0"/>
              <a:buChar char="•"/>
            </a:pPr>
            <a:r>
              <a:rPr lang="en-US" dirty="0"/>
              <a:t>Email clients can be web-based or an application on a computer</a:t>
            </a:r>
          </a:p>
          <a:p>
            <a:pPr marL="342900" indent="-342900" algn="l">
              <a:buFont typeface="Arial" panose="020B0604020202020204" pitchFamily="34" charset="0"/>
              <a:buChar char="•"/>
            </a:pPr>
            <a:r>
              <a:rPr lang="en-US" dirty="0"/>
              <a:t>Email works through a number of steps </a:t>
            </a:r>
          </a:p>
        </p:txBody>
      </p:sp>
    </p:spTree>
    <p:extLst>
      <p:ext uri="{BB962C8B-B14F-4D97-AF65-F5344CB8AC3E}">
        <p14:creationId xmlns:p14="http://schemas.microsoft.com/office/powerpoint/2010/main" val="4185836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1"/>
            <a:ext cx="9144000" cy="2240280"/>
          </a:xfrm>
        </p:spPr>
        <p:txBody>
          <a:bodyPr>
            <a:normAutofit/>
          </a:bodyPr>
          <a:lstStyle/>
          <a:p>
            <a:r>
              <a:rPr lang="en-US" dirty="0"/>
              <a:t>Protocols used in email systems</a:t>
            </a:r>
          </a:p>
        </p:txBody>
      </p:sp>
      <p:sp>
        <p:nvSpPr>
          <p:cNvPr id="3" name="Subtitle 2"/>
          <p:cNvSpPr>
            <a:spLocks noGrp="1"/>
          </p:cNvSpPr>
          <p:nvPr>
            <p:ph type="subTitle" idx="1"/>
          </p:nvPr>
        </p:nvSpPr>
        <p:spPr>
          <a:xfrm>
            <a:off x="1524000" y="2621281"/>
            <a:ext cx="9144000" cy="2636519"/>
          </a:xfrm>
        </p:spPr>
        <p:txBody>
          <a:bodyPr/>
          <a:lstStyle/>
          <a:p>
            <a:pPr marL="342900" indent="-342900" algn="l">
              <a:buFont typeface="Arial" panose="020B0604020202020204" pitchFamily="34" charset="0"/>
              <a:buChar char="•"/>
            </a:pPr>
            <a:r>
              <a:rPr lang="en-US" dirty="0"/>
              <a:t>Internet mail access protocol </a:t>
            </a:r>
          </a:p>
          <a:p>
            <a:pPr marL="342900" indent="-342900" algn="l">
              <a:buFont typeface="Arial" panose="020B0604020202020204" pitchFamily="34" charset="0"/>
              <a:buChar char="•"/>
            </a:pPr>
            <a:r>
              <a:rPr lang="en-US" dirty="0"/>
              <a:t>Post office protocol</a:t>
            </a:r>
          </a:p>
          <a:p>
            <a:pPr marL="342900" indent="-342900" algn="l">
              <a:buFont typeface="Arial" panose="020B0604020202020204" pitchFamily="34" charset="0"/>
              <a:buChar char="•"/>
            </a:pPr>
            <a:r>
              <a:rPr lang="en-US" dirty="0"/>
              <a:t>Simple mail transfer protocol </a:t>
            </a:r>
          </a:p>
        </p:txBody>
      </p:sp>
    </p:spTree>
    <p:extLst>
      <p:ext uri="{BB962C8B-B14F-4D97-AF65-F5344CB8AC3E}">
        <p14:creationId xmlns:p14="http://schemas.microsoft.com/office/powerpoint/2010/main" val="356006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89561"/>
            <a:ext cx="9144000" cy="2270760"/>
          </a:xfrm>
        </p:spPr>
        <p:txBody>
          <a:bodyPr/>
          <a:lstStyle/>
          <a:p>
            <a:r>
              <a:rPr lang="en-US" dirty="0"/>
              <a:t>How the Sending and Receiving of Email Works </a:t>
            </a:r>
          </a:p>
        </p:txBody>
      </p:sp>
      <p:sp>
        <p:nvSpPr>
          <p:cNvPr id="3" name="Subtitle 2"/>
          <p:cNvSpPr>
            <a:spLocks noGrp="1"/>
          </p:cNvSpPr>
          <p:nvPr>
            <p:ph type="subTitle" idx="1"/>
          </p:nvPr>
        </p:nvSpPr>
        <p:spPr>
          <a:xfrm>
            <a:off x="1335741" y="2948940"/>
            <a:ext cx="9144000" cy="2697479"/>
          </a:xfrm>
        </p:spPr>
        <p:txBody>
          <a:bodyPr>
            <a:normAutofit/>
          </a:bodyPr>
          <a:lstStyle/>
          <a:p>
            <a:pPr marL="342900" indent="-342900" algn="l">
              <a:buFont typeface="Arial" panose="020B0604020202020204" pitchFamily="34" charset="0"/>
              <a:buChar char="•"/>
            </a:pPr>
            <a:r>
              <a:rPr lang="en-US" dirty="0"/>
              <a:t>Email communication begins with the composition of a message</a:t>
            </a:r>
          </a:p>
          <a:p>
            <a:pPr marL="342900" indent="-342900" algn="l">
              <a:buFont typeface="Arial" panose="020B0604020202020204" pitchFamily="34" charset="0"/>
              <a:buChar char="•"/>
            </a:pPr>
            <a:r>
              <a:rPr lang="en-US" dirty="0"/>
              <a:t>Uploading email text and attachments to the SMTP</a:t>
            </a:r>
          </a:p>
          <a:p>
            <a:pPr marL="342900" indent="-342900" algn="l">
              <a:buFont typeface="Arial" panose="020B0604020202020204" pitchFamily="34" charset="0"/>
              <a:buChar char="•"/>
            </a:pPr>
            <a:r>
              <a:rPr lang="en-US" dirty="0"/>
              <a:t>SMTP server communication with the DNS</a:t>
            </a:r>
          </a:p>
          <a:p>
            <a:pPr marL="342900" indent="-342900" algn="l">
              <a:buFont typeface="Arial" panose="020B0604020202020204" pitchFamily="34" charset="0"/>
              <a:buChar char="•"/>
            </a:pPr>
            <a:r>
              <a:rPr lang="en-US" dirty="0"/>
              <a:t>Download of all new messages</a:t>
            </a:r>
          </a:p>
        </p:txBody>
      </p:sp>
    </p:spTree>
    <p:extLst>
      <p:ext uri="{BB962C8B-B14F-4D97-AF65-F5344CB8AC3E}">
        <p14:creationId xmlns:p14="http://schemas.microsoft.com/office/powerpoint/2010/main" val="54443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743074"/>
          </a:xfrm>
        </p:spPr>
        <p:txBody>
          <a:bodyPr/>
          <a:lstStyle/>
          <a:p>
            <a:r>
              <a:rPr lang="en-US" dirty="0"/>
              <a:t>Graphic depiction </a:t>
            </a:r>
          </a:p>
        </p:txBody>
      </p:sp>
      <p:pic>
        <p:nvPicPr>
          <p:cNvPr id="4" name="Picture 3"/>
          <p:cNvPicPr>
            <a:picLocks noChangeAspect="1"/>
          </p:cNvPicPr>
          <p:nvPr/>
        </p:nvPicPr>
        <p:blipFill>
          <a:blip r:embed="rId4"/>
          <a:stretch>
            <a:fillRect/>
          </a:stretch>
        </p:blipFill>
        <p:spPr>
          <a:xfrm>
            <a:off x="3943350" y="2134394"/>
            <a:ext cx="5324475" cy="4591050"/>
          </a:xfrm>
          <a:prstGeom prst="rect">
            <a:avLst/>
          </a:prstGeom>
        </p:spPr>
      </p:pic>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016638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54811"/>
            <a:ext cx="9144000" cy="1737360"/>
          </a:xfrm>
        </p:spPr>
        <p:txBody>
          <a:bodyPr>
            <a:normAutofit fontScale="90000"/>
          </a:bodyPr>
          <a:lstStyle/>
          <a:p>
            <a:r>
              <a:rPr lang="en-US" dirty="0"/>
              <a:t>Types of Information forensic investigations attempt to uncover </a:t>
            </a:r>
          </a:p>
        </p:txBody>
      </p:sp>
      <p:sp>
        <p:nvSpPr>
          <p:cNvPr id="3" name="Subtitle 2"/>
          <p:cNvSpPr>
            <a:spLocks noGrp="1"/>
          </p:cNvSpPr>
          <p:nvPr>
            <p:ph type="subTitle" idx="1"/>
          </p:nvPr>
        </p:nvSpPr>
        <p:spPr>
          <a:xfrm>
            <a:off x="1524000" y="2582750"/>
            <a:ext cx="9144000" cy="3520439"/>
          </a:xfrm>
        </p:spPr>
        <p:txBody>
          <a:bodyPr>
            <a:normAutofit/>
          </a:bodyPr>
          <a:lstStyle/>
          <a:p>
            <a:pPr marL="342900" indent="-342900" algn="l">
              <a:buFont typeface="Arial" panose="020B0604020202020204" pitchFamily="34" charset="0"/>
              <a:buChar char="•"/>
            </a:pPr>
            <a:r>
              <a:rPr lang="en-US" dirty="0"/>
              <a:t>Communication through email is gaining popularity over the internet</a:t>
            </a:r>
          </a:p>
          <a:p>
            <a:pPr marL="342900" indent="-342900" algn="l">
              <a:buFont typeface="Arial" panose="020B0604020202020204" pitchFamily="34" charset="0"/>
              <a:buChar char="•"/>
            </a:pPr>
            <a:r>
              <a:rPr lang="en-US" dirty="0"/>
              <a:t>Forensic  email investigators uncover substantial information</a:t>
            </a:r>
          </a:p>
          <a:p>
            <a:pPr marL="342900" indent="-342900" algn="l">
              <a:buFont typeface="Arial" panose="020B0604020202020204" pitchFamily="34" charset="0"/>
              <a:buChar char="•"/>
            </a:pPr>
            <a:r>
              <a:rPr lang="en-US" dirty="0"/>
              <a:t>They uncover the messages and communication between the sender and the recipient</a:t>
            </a:r>
          </a:p>
          <a:p>
            <a:pPr marL="342900" indent="-342900" algn="l">
              <a:buFont typeface="Arial" panose="020B0604020202020204" pitchFamily="34" charset="0"/>
              <a:buChar char="•"/>
            </a:pPr>
            <a:r>
              <a:rPr lang="en-US" dirty="0"/>
              <a:t>They uncover IP address of the author’s internet provider</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19853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7641"/>
            <a:ext cx="9144000" cy="1600200"/>
          </a:xfrm>
        </p:spPr>
        <p:txBody>
          <a:bodyPr>
            <a:normAutofit/>
          </a:bodyPr>
          <a:lstStyle/>
          <a:p>
            <a:r>
              <a:rPr lang="en-US" dirty="0"/>
              <a:t>Uncovered Information </a:t>
            </a:r>
          </a:p>
        </p:txBody>
      </p:sp>
      <p:sp>
        <p:nvSpPr>
          <p:cNvPr id="3" name="Subtitle 2"/>
          <p:cNvSpPr>
            <a:spLocks noGrp="1"/>
          </p:cNvSpPr>
          <p:nvPr>
            <p:ph type="subTitle" idx="1"/>
          </p:nvPr>
        </p:nvSpPr>
        <p:spPr>
          <a:xfrm>
            <a:off x="1524000" y="1661160"/>
            <a:ext cx="9144000" cy="3596640"/>
          </a:xfrm>
        </p:spPr>
        <p:txBody>
          <a:bodyPr>
            <a:normAutofit/>
          </a:bodyPr>
          <a:lstStyle/>
          <a:p>
            <a:pPr marL="342900" indent="-342900" algn="l">
              <a:buFont typeface="Arial" panose="020B0604020202020204" pitchFamily="34" charset="0"/>
              <a:buChar char="•"/>
            </a:pPr>
            <a:r>
              <a:rPr lang="en-US" dirty="0"/>
              <a:t>Forensic email investigators use the email to uncover important information between the author and the recipient </a:t>
            </a:r>
          </a:p>
          <a:p>
            <a:pPr marL="342900" indent="-342900" algn="l">
              <a:buFont typeface="Arial" panose="020B0604020202020204" pitchFamily="34" charset="0"/>
              <a:buChar char="•"/>
            </a:pPr>
            <a:r>
              <a:rPr lang="en-US" dirty="0"/>
              <a:t>Forensic email investigators recover deleted files</a:t>
            </a:r>
          </a:p>
          <a:p>
            <a:pPr marL="342900" indent="-342900" algn="l">
              <a:buFont typeface="Arial" panose="020B0604020202020204" pitchFamily="34" charset="0"/>
              <a:buChar char="•"/>
            </a:pPr>
            <a:r>
              <a:rPr lang="en-US" dirty="0"/>
              <a:t>Uncover internet history as well as emails</a:t>
            </a:r>
          </a:p>
          <a:p>
            <a:pPr marL="342900" indent="-342900" algn="l">
              <a:buFont typeface="Arial" panose="020B0604020202020204" pitchFamily="34" charset="0"/>
              <a:buChar char="•"/>
            </a:pPr>
            <a:r>
              <a:rPr lang="en-US" dirty="0"/>
              <a:t>Create synergy </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3930637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2225040"/>
          </a:xfrm>
        </p:spPr>
        <p:txBody>
          <a:bodyPr/>
          <a:lstStyle/>
          <a:p>
            <a:r>
              <a:rPr lang="en-US" dirty="0"/>
              <a:t>Uncovered Information </a:t>
            </a:r>
          </a:p>
        </p:txBody>
      </p:sp>
      <p:sp>
        <p:nvSpPr>
          <p:cNvPr id="3" name="Subtitle 2"/>
          <p:cNvSpPr>
            <a:spLocks noGrp="1"/>
          </p:cNvSpPr>
          <p:nvPr>
            <p:ph type="subTitle" idx="1"/>
          </p:nvPr>
        </p:nvSpPr>
        <p:spPr>
          <a:xfrm>
            <a:off x="1524000" y="2225041"/>
            <a:ext cx="9144000" cy="3032759"/>
          </a:xfrm>
        </p:spPr>
        <p:txBody>
          <a:bodyPr>
            <a:normAutofit/>
          </a:bodyPr>
          <a:lstStyle/>
          <a:p>
            <a:pPr marL="342900" indent="-342900" algn="l">
              <a:buFont typeface="Arial" panose="020B0604020202020204" pitchFamily="34" charset="0"/>
              <a:buChar char="•"/>
            </a:pPr>
            <a:r>
              <a:rPr lang="en-US" dirty="0"/>
              <a:t>Forensic email investigators uncover information about fraud</a:t>
            </a:r>
          </a:p>
          <a:p>
            <a:pPr marL="342900" indent="-342900" algn="l">
              <a:buFont typeface="Arial" panose="020B0604020202020204" pitchFamily="34" charset="0"/>
              <a:buChar char="•"/>
            </a:pPr>
            <a:r>
              <a:rPr lang="en-US" dirty="0"/>
              <a:t>They recover a file’s metadata such as last written and last accessed dates</a:t>
            </a:r>
          </a:p>
          <a:p>
            <a:pPr marL="342900" indent="-342900" algn="l">
              <a:buFont typeface="Arial" panose="020B0604020202020204" pitchFamily="34" charset="0"/>
              <a:buChar char="•"/>
            </a:pPr>
            <a:r>
              <a:rPr lang="en-US" dirty="0"/>
              <a:t>They can recover incriminating email </a:t>
            </a:r>
          </a:p>
          <a:p>
            <a:pPr marL="342900" indent="-342900" algn="l">
              <a:buFont typeface="Arial" panose="020B0604020202020204" pitchFamily="34" charset="0"/>
              <a:buChar char="•"/>
            </a:pPr>
            <a:r>
              <a:rPr lang="en-US" dirty="0"/>
              <a:t>They can reveal clues that can show how perpetrators of fraud planned for the process</a:t>
            </a:r>
          </a:p>
        </p:txBody>
      </p:sp>
    </p:spTree>
    <p:extLst>
      <p:ext uri="{BB962C8B-B14F-4D97-AF65-F5344CB8AC3E}">
        <p14:creationId xmlns:p14="http://schemas.microsoft.com/office/powerpoint/2010/main" val="3463989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1706880"/>
          </a:xfrm>
        </p:spPr>
        <p:txBody>
          <a:bodyPr/>
          <a:lstStyle/>
          <a:p>
            <a:r>
              <a:rPr lang="en-US" dirty="0"/>
              <a:t>Conclusion </a:t>
            </a:r>
          </a:p>
        </p:txBody>
      </p:sp>
      <p:sp>
        <p:nvSpPr>
          <p:cNvPr id="3" name="Subtitle 2"/>
          <p:cNvSpPr>
            <a:spLocks noGrp="1"/>
          </p:cNvSpPr>
          <p:nvPr>
            <p:ph type="subTitle" idx="1"/>
          </p:nvPr>
        </p:nvSpPr>
        <p:spPr>
          <a:xfrm>
            <a:off x="1524000" y="1981200"/>
            <a:ext cx="9144000" cy="3276600"/>
          </a:xfrm>
        </p:spPr>
        <p:txBody>
          <a:bodyPr>
            <a:normAutofit/>
          </a:bodyPr>
          <a:lstStyle/>
          <a:p>
            <a:pPr marL="342900" indent="-342900" algn="l">
              <a:buFont typeface="Arial" panose="020B0604020202020204" pitchFamily="34" charset="0"/>
              <a:buChar char="•"/>
            </a:pPr>
            <a:r>
              <a:rPr lang="en-US" dirty="0"/>
              <a:t>Forensic email investigators can recover important information from an email</a:t>
            </a:r>
          </a:p>
          <a:p>
            <a:pPr marL="342900" indent="-342900" algn="l">
              <a:buFont typeface="Arial" panose="020B0604020202020204" pitchFamily="34" charset="0"/>
              <a:buChar char="•"/>
            </a:pPr>
            <a:r>
              <a:rPr lang="en-US" dirty="0"/>
              <a:t>For example, they can recover deleted files</a:t>
            </a:r>
          </a:p>
          <a:p>
            <a:pPr marL="342900" indent="-342900" algn="l">
              <a:buFont typeface="Arial" panose="020B0604020202020204" pitchFamily="34" charset="0"/>
              <a:buChar char="•"/>
            </a:pPr>
            <a:r>
              <a:rPr lang="en-US" dirty="0"/>
              <a:t>Uncover internet history and emails</a:t>
            </a:r>
          </a:p>
          <a:p>
            <a:pPr marL="342900" indent="-342900" algn="l">
              <a:buFont typeface="Arial" panose="020B0604020202020204" pitchFamily="34" charset="0"/>
              <a:buChar char="•"/>
            </a:pPr>
            <a:r>
              <a:rPr lang="en-US" dirty="0"/>
              <a:t>Create synergy </a:t>
            </a:r>
          </a:p>
        </p:txBody>
      </p:sp>
    </p:spTree>
    <p:extLst>
      <p:ext uri="{BB962C8B-B14F-4D97-AF65-F5344CB8AC3E}">
        <p14:creationId xmlns:p14="http://schemas.microsoft.com/office/powerpoint/2010/main" val="3124980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9144000" cy="2225040"/>
          </a:xfrm>
        </p:spPr>
        <p:txBody>
          <a:bodyPr/>
          <a:lstStyle/>
          <a:p>
            <a:r>
              <a:rPr lang="en-US" dirty="0"/>
              <a:t>References </a:t>
            </a:r>
          </a:p>
        </p:txBody>
      </p:sp>
      <p:sp>
        <p:nvSpPr>
          <p:cNvPr id="3" name="Subtitle 2"/>
          <p:cNvSpPr>
            <a:spLocks noGrp="1"/>
          </p:cNvSpPr>
          <p:nvPr>
            <p:ph type="subTitle" idx="1"/>
          </p:nvPr>
        </p:nvSpPr>
        <p:spPr>
          <a:xfrm>
            <a:off x="1524000" y="2225041"/>
            <a:ext cx="9144000" cy="3032759"/>
          </a:xfrm>
        </p:spPr>
        <p:txBody>
          <a:bodyPr>
            <a:normAutofit fontScale="92500" lnSpcReduction="10000"/>
          </a:bodyPr>
          <a:lstStyle/>
          <a:p>
            <a:pPr indent="-457200" algn="l"/>
            <a:r>
              <a:rPr lang="en-US" dirty="0">
                <a:solidFill>
                  <a:srgbClr val="222222"/>
                </a:solidFill>
                <a:latin typeface="Arial" panose="020B0604020202020204" pitchFamily="34" charset="0"/>
              </a:rPr>
              <a:t>Helfand, A. (2016). Computer forensics: an important tool for uncovering fraud..</a:t>
            </a:r>
            <a:r>
              <a:rPr lang="en-US" i="1" dirty="0">
                <a:solidFill>
                  <a:srgbClr val="222222"/>
                </a:solidFill>
                <a:latin typeface="Arial" panose="020B0604020202020204" pitchFamily="34" charset="0"/>
              </a:rPr>
              <a:t> Bond Beebe Accountants and Advisory</a:t>
            </a:r>
            <a:r>
              <a:rPr lang="en-US" dirty="0">
                <a:solidFill>
                  <a:srgbClr val="222222"/>
                </a:solidFill>
                <a:latin typeface="Arial" panose="020B0604020202020204" pitchFamily="34" charset="0"/>
              </a:rPr>
              <a:t>. Retrieved from </a:t>
            </a:r>
            <a:r>
              <a:rPr lang="en-US" dirty="0">
                <a:solidFill>
                  <a:srgbClr val="222222"/>
                </a:solidFill>
                <a:latin typeface="Arial" panose="020B0604020202020204" pitchFamily="34" charset="0"/>
                <a:hlinkClick r:id="rId4"/>
              </a:rPr>
              <a:t>http://www.bbcpa.com/computer-forensics-an-important-tool-for-uncovering-fraud/</a:t>
            </a:r>
            <a:r>
              <a:rPr lang="en-US" dirty="0">
                <a:solidFill>
                  <a:srgbClr val="222222"/>
                </a:solidFill>
                <a:latin typeface="Arial" panose="020B0604020202020204" pitchFamily="34" charset="0"/>
              </a:rPr>
              <a:t> </a:t>
            </a:r>
          </a:p>
          <a:p>
            <a:pPr indent="-457200" algn="l"/>
            <a:r>
              <a:rPr lang="en-US" dirty="0" err="1">
                <a:solidFill>
                  <a:srgbClr val="222222"/>
                </a:solidFill>
                <a:latin typeface="Arial" panose="020B0604020202020204" pitchFamily="34" charset="0"/>
              </a:rPr>
              <a:t>Interserver</a:t>
            </a:r>
            <a:r>
              <a:rPr lang="en-US" dirty="0">
                <a:solidFill>
                  <a:srgbClr val="222222"/>
                </a:solidFill>
                <a:latin typeface="Arial" panose="020B0604020202020204" pitchFamily="34" charset="0"/>
              </a:rPr>
              <a:t>. (2018). How emails work – step and explanation. </a:t>
            </a:r>
            <a:r>
              <a:rPr lang="en-US" i="1" dirty="0" err="1">
                <a:solidFill>
                  <a:srgbClr val="222222"/>
                </a:solidFill>
                <a:latin typeface="Arial" panose="020B0604020202020204" pitchFamily="34" charset="0"/>
              </a:rPr>
              <a:t>Interserve</a:t>
            </a:r>
            <a:r>
              <a:rPr lang="en-US" dirty="0" err="1">
                <a:solidFill>
                  <a:srgbClr val="222222"/>
                </a:solidFill>
                <a:latin typeface="Arial" panose="020B0604020202020204" pitchFamily="34" charset="0"/>
              </a:rPr>
              <a:t>r</a:t>
            </a:r>
            <a:r>
              <a:rPr lang="en-US" dirty="0">
                <a:solidFill>
                  <a:srgbClr val="222222"/>
                </a:solidFill>
                <a:latin typeface="Arial" panose="020B0604020202020204" pitchFamily="34" charset="0"/>
              </a:rPr>
              <a:t>. </a:t>
            </a:r>
          </a:p>
          <a:p>
            <a:pPr indent="-457200" algn="l"/>
            <a:r>
              <a:rPr lang="en-US" dirty="0" err="1">
                <a:solidFill>
                  <a:srgbClr val="222222"/>
                </a:solidFill>
                <a:latin typeface="Arial" panose="020B0604020202020204" pitchFamily="34" charset="0"/>
              </a:rPr>
              <a:t>Tajuddin</a:t>
            </a:r>
            <a:r>
              <a:rPr lang="en-US" dirty="0">
                <a:solidFill>
                  <a:srgbClr val="222222"/>
                </a:solidFill>
                <a:latin typeface="Arial" panose="020B0604020202020204" pitchFamily="34" charset="0"/>
              </a:rPr>
              <a:t>, T. B., &amp; </a:t>
            </a:r>
            <a:r>
              <a:rPr lang="en-US" dirty="0" err="1">
                <a:solidFill>
                  <a:srgbClr val="222222"/>
                </a:solidFill>
                <a:latin typeface="Arial" panose="020B0604020202020204" pitchFamily="34" charset="0"/>
              </a:rPr>
              <a:t>Manaf</a:t>
            </a:r>
            <a:r>
              <a:rPr lang="en-US" dirty="0">
                <a:solidFill>
                  <a:srgbClr val="222222"/>
                </a:solidFill>
                <a:latin typeface="Arial" panose="020B0604020202020204" pitchFamily="34" charset="0"/>
              </a:rPr>
              <a:t>, A. A. (2015, October). Forensic investigation and analysis on digital evidence discovery through physical acquisition on smartphone. In </a:t>
            </a:r>
            <a:r>
              <a:rPr lang="en-US" i="1" dirty="0">
                <a:solidFill>
                  <a:srgbClr val="222222"/>
                </a:solidFill>
                <a:latin typeface="Arial" panose="020B0604020202020204" pitchFamily="34" charset="0"/>
              </a:rPr>
              <a:t>2015 World Congress on Internet Security (</a:t>
            </a:r>
            <a:r>
              <a:rPr lang="en-US" i="1" dirty="0" err="1">
                <a:solidFill>
                  <a:srgbClr val="222222"/>
                </a:solidFill>
                <a:latin typeface="Arial" panose="020B0604020202020204" pitchFamily="34" charset="0"/>
              </a:rPr>
              <a:t>WorldCIS</a:t>
            </a:r>
            <a:r>
              <a:rPr lang="en-US" i="1" dirty="0">
                <a:solidFill>
                  <a:srgbClr val="222222"/>
                </a:solidFill>
                <a:latin typeface="Arial" panose="020B0604020202020204" pitchFamily="34" charset="0"/>
              </a:rPr>
              <a:t>)</a:t>
            </a:r>
            <a:r>
              <a:rPr lang="en-US" dirty="0">
                <a:solidFill>
                  <a:srgbClr val="222222"/>
                </a:solidFill>
                <a:latin typeface="Arial" panose="020B0604020202020204" pitchFamily="34" charset="0"/>
              </a:rPr>
              <a:t> (pp. 132-138). IEEE.</a:t>
            </a:r>
          </a:p>
          <a:p>
            <a:pPr algn="l"/>
            <a:endParaRPr lang="en-US" dirty="0"/>
          </a:p>
        </p:txBody>
      </p:sp>
    </p:spTree>
    <p:extLst>
      <p:ext uri="{BB962C8B-B14F-4D97-AF65-F5344CB8AC3E}">
        <p14:creationId xmlns:p14="http://schemas.microsoft.com/office/powerpoint/2010/main" val="24013420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1025</Words>
  <Application>Microsoft Office PowerPoint</Application>
  <PresentationFormat>Widescreen</PresentationFormat>
  <Paragraphs>60</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Forensic Investigation </vt:lpstr>
      <vt:lpstr>Introduction </vt:lpstr>
      <vt:lpstr>Protocols used in email systems</vt:lpstr>
      <vt:lpstr>How the Sending and Receiving of Email Works </vt:lpstr>
      <vt:lpstr>Graphic depiction </vt:lpstr>
      <vt:lpstr>Types of Information forensic investigations attempt to uncover </vt:lpstr>
      <vt:lpstr>Uncovered Information </vt:lpstr>
      <vt:lpstr>Uncovered Information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c:creator>
  <cp:lastModifiedBy>Antony Ouma</cp:lastModifiedBy>
  <cp:revision>33</cp:revision>
  <dcterms:created xsi:type="dcterms:W3CDTF">2019-02-25T12:01:12Z</dcterms:created>
  <dcterms:modified xsi:type="dcterms:W3CDTF">2019-02-26T19:23:11Z</dcterms:modified>
</cp:coreProperties>
</file>